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79" r:id="rId4"/>
    <p:sldId id="280" r:id="rId5"/>
    <p:sldId id="282" r:id="rId6"/>
    <p:sldId id="283" r:id="rId7"/>
    <p:sldId id="281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E08"/>
    <a:srgbClr val="B92D14"/>
    <a:srgbClr val="35759D"/>
    <a:srgbClr val="35B19D"/>
    <a:srgbClr val="000000"/>
    <a:srgbClr val="FFFF00"/>
    <a:srgbClr val="491403"/>
    <a:srgbClr val="3A10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2536" autoAdjust="0"/>
    <p:restoredTop sz="95596" autoAdjust="0"/>
  </p:normalViewPr>
  <p:slideViewPr>
    <p:cSldViewPr>
      <p:cViewPr>
        <p:scale>
          <a:sx n="111" d="100"/>
          <a:sy n="111" d="100"/>
        </p:scale>
        <p:origin x="40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DDC3881-DB4A-4E12-8268-598FFE505A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92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0FA196-ADE6-42AF-ABAB-FF1C2153C39B}" type="slidenum">
              <a:rPr lang="en-US"/>
              <a:pPr/>
              <a:t>1</a:t>
            </a:fld>
            <a:endParaRPr lang="en-US"/>
          </a:p>
        </p:txBody>
      </p:sp>
      <p:sp>
        <p:nvSpPr>
          <p:cNvPr id="1075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443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0D5E09-8B1D-4D13-A1BE-4DD0C69D89C0}" type="slidenum">
              <a:rPr lang="en-US"/>
              <a:pPr/>
              <a:t>2</a:t>
            </a:fld>
            <a:endParaRPr lang="en-US"/>
          </a:p>
        </p:txBody>
      </p:sp>
      <p:sp>
        <p:nvSpPr>
          <p:cNvPr id="1126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537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EC3047-7843-4682-8CAC-518E9F064DC2}" type="slidenum">
              <a:rPr lang="en-US"/>
              <a:pPr/>
              <a:t>3</a:t>
            </a:fld>
            <a:endParaRPr lang="en-US"/>
          </a:p>
        </p:txBody>
      </p:sp>
      <p:sp>
        <p:nvSpPr>
          <p:cNvPr id="1105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605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EC3047-7843-4682-8CAC-518E9F064DC2}" type="slidenum">
              <a:rPr lang="en-US"/>
              <a:pPr/>
              <a:t>4</a:t>
            </a:fld>
            <a:endParaRPr lang="en-US"/>
          </a:p>
        </p:txBody>
      </p:sp>
      <p:sp>
        <p:nvSpPr>
          <p:cNvPr id="1105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461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EC3047-7843-4682-8CAC-518E9F064DC2}" type="slidenum">
              <a:rPr lang="en-US"/>
              <a:pPr/>
              <a:t>5</a:t>
            </a:fld>
            <a:endParaRPr lang="en-US"/>
          </a:p>
        </p:txBody>
      </p:sp>
      <p:sp>
        <p:nvSpPr>
          <p:cNvPr id="1105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612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EC3047-7843-4682-8CAC-518E9F064DC2}" type="slidenum">
              <a:rPr lang="en-US"/>
              <a:pPr/>
              <a:t>6</a:t>
            </a:fld>
            <a:endParaRPr lang="en-US"/>
          </a:p>
        </p:txBody>
      </p:sp>
      <p:sp>
        <p:nvSpPr>
          <p:cNvPr id="1105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192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29200" y="4267200"/>
            <a:ext cx="4038600" cy="1096963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29200" y="5638800"/>
            <a:ext cx="4038600" cy="1066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98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2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19200" y="2133600"/>
            <a:ext cx="35814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814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298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357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397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328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40785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81787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110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48500" y="228600"/>
            <a:ext cx="1943100" cy="6324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9200" y="228600"/>
            <a:ext cx="5676900" cy="6324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747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971800" y="228600"/>
            <a:ext cx="60198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133600"/>
            <a:ext cx="73152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067944" y="4941168"/>
            <a:ext cx="5287888" cy="1096963"/>
          </a:xfrm>
        </p:spPr>
        <p:txBody>
          <a:bodyPr/>
          <a:lstStyle/>
          <a:p>
            <a:r>
              <a:rPr lang="ru-RU" b="1" dirty="0" err="1" smtClean="0">
                <a:solidFill>
                  <a:srgbClr val="040E08"/>
                </a:solidFill>
              </a:rPr>
              <a:t>Була́т</a:t>
            </a:r>
            <a:r>
              <a:rPr lang="ru-RU" dirty="0" smtClean="0">
                <a:solidFill>
                  <a:srgbClr val="040E08"/>
                </a:solidFill>
              </a:rPr>
              <a:t> </a:t>
            </a:r>
            <a:r>
              <a:rPr lang="ru-RU" b="1" dirty="0" err="1" smtClean="0">
                <a:solidFill>
                  <a:srgbClr val="040E08"/>
                </a:solidFill>
              </a:rPr>
              <a:t>Ша́лвович</a:t>
            </a:r>
            <a:r>
              <a:rPr lang="ru-RU" dirty="0" smtClean="0">
                <a:solidFill>
                  <a:srgbClr val="040E08"/>
                </a:solidFill>
              </a:rPr>
              <a:t> </a:t>
            </a:r>
            <a:r>
              <a:rPr lang="ru-RU" b="1" dirty="0" err="1" smtClean="0">
                <a:solidFill>
                  <a:srgbClr val="040E08"/>
                </a:solidFill>
              </a:rPr>
              <a:t>Окуджа́ва</a:t>
            </a:r>
            <a:endParaRPr lang="ru-RU" dirty="0">
              <a:solidFill>
                <a:srgbClr val="040E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43608" y="1916832"/>
            <a:ext cx="7889304" cy="4419600"/>
          </a:xfrm>
        </p:spPr>
        <p:txBody>
          <a:bodyPr/>
          <a:lstStyle/>
          <a:p>
            <a:pPr marL="0" indent="0" algn="r">
              <a:buNone/>
            </a:pPr>
            <a:r>
              <a:rPr lang="ru-RU" dirty="0">
                <a:solidFill>
                  <a:srgbClr val="040E08"/>
                </a:solidFill>
              </a:rPr>
              <a:t>Каждый пишет, что он слышит,</a:t>
            </a:r>
            <a:br>
              <a:rPr lang="ru-RU" dirty="0">
                <a:solidFill>
                  <a:srgbClr val="040E08"/>
                </a:solidFill>
              </a:rPr>
            </a:br>
            <a:r>
              <a:rPr lang="ru-RU" dirty="0">
                <a:solidFill>
                  <a:srgbClr val="040E08"/>
                </a:solidFill>
              </a:rPr>
              <a:t>Каждый слышит, как он дышит,</a:t>
            </a:r>
            <a:br>
              <a:rPr lang="ru-RU" dirty="0">
                <a:solidFill>
                  <a:srgbClr val="040E08"/>
                </a:solidFill>
              </a:rPr>
            </a:br>
            <a:r>
              <a:rPr lang="ru-RU" dirty="0">
                <a:solidFill>
                  <a:srgbClr val="040E08"/>
                </a:solidFill>
              </a:rPr>
              <a:t>Как он дышит, так и пишет,</a:t>
            </a:r>
            <a:br>
              <a:rPr lang="ru-RU" dirty="0">
                <a:solidFill>
                  <a:srgbClr val="040E08"/>
                </a:solidFill>
              </a:rPr>
            </a:br>
            <a:r>
              <a:rPr lang="ru-RU" dirty="0">
                <a:solidFill>
                  <a:srgbClr val="040E08"/>
                </a:solidFill>
              </a:rPr>
              <a:t>Не стараясь угодить.</a:t>
            </a:r>
          </a:p>
          <a:p>
            <a:pPr marL="0" indent="0" algn="r">
              <a:buNone/>
            </a:pPr>
            <a:r>
              <a:rPr lang="ru-RU" dirty="0" err="1">
                <a:solidFill>
                  <a:srgbClr val="040E08"/>
                </a:solidFill>
              </a:rPr>
              <a:t>Б.Ш.Окуджава</a:t>
            </a:r>
            <a:r>
              <a:rPr lang="ru-RU" dirty="0">
                <a:solidFill>
                  <a:srgbClr val="040E08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017712" y="548680"/>
            <a:ext cx="6861175" cy="685800"/>
          </a:xfrm>
        </p:spPr>
        <p:txBody>
          <a:bodyPr/>
          <a:lstStyle/>
          <a:p>
            <a:r>
              <a:rPr lang="ru-RU" sz="4000" b="1" dirty="0" err="1" smtClean="0">
                <a:solidFill>
                  <a:srgbClr val="040E08"/>
                </a:solidFill>
              </a:rPr>
              <a:t>Була́т</a:t>
            </a:r>
            <a:r>
              <a:rPr lang="ru-RU" sz="4000" dirty="0" smtClean="0">
                <a:solidFill>
                  <a:srgbClr val="040E08"/>
                </a:solidFill>
              </a:rPr>
              <a:t> </a:t>
            </a:r>
            <a:r>
              <a:rPr lang="ru-RU" sz="4000" b="1" dirty="0" err="1" smtClean="0">
                <a:solidFill>
                  <a:srgbClr val="040E08"/>
                </a:solidFill>
              </a:rPr>
              <a:t>Ша́лвович</a:t>
            </a:r>
            <a:r>
              <a:rPr lang="ru-RU" sz="4000" dirty="0" smtClean="0">
                <a:solidFill>
                  <a:srgbClr val="040E08"/>
                </a:solidFill>
              </a:rPr>
              <a:t> </a:t>
            </a:r>
            <a:r>
              <a:rPr lang="ru-RU" sz="4000" b="1" dirty="0" err="1" smtClean="0">
                <a:solidFill>
                  <a:srgbClr val="040E08"/>
                </a:solidFill>
              </a:rPr>
              <a:t>Окуджа́ва</a:t>
            </a:r>
            <a:endParaRPr lang="en-US" sz="4000" dirty="0"/>
          </a:p>
        </p:txBody>
      </p:sp>
      <p:pic>
        <p:nvPicPr>
          <p:cNvPr id="60424" name="Picture 8" descr="http://hitcrazy.ru/img.php?aHR0cDovL2NzNjI0MjE3LnZrLm1lL3Y2MjQyMTczODIvYTUyYi9nNmZEYmJXeVpXWS5qcGc=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203647"/>
            <a:ext cx="4320480" cy="4309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59832" y="1484784"/>
            <a:ext cx="5112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40E08"/>
                </a:solidFill>
              </a:rPr>
              <a:t>(9 мая 1924 – 12 июня 1997)</a:t>
            </a:r>
            <a:endParaRPr lang="ru-RU" dirty="0">
              <a:solidFill>
                <a:srgbClr val="040E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67744" y="692696"/>
            <a:ext cx="61926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040E0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Б. Ш. Окуджава. </a:t>
            </a:r>
          </a:p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040E0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Стихотворения: «Полночный троллейбус», «Живописцы».</a:t>
            </a:r>
            <a:endParaRPr lang="ru-RU" sz="1800" dirty="0">
              <a:solidFill>
                <a:srgbClr val="040E08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60770" name="Picture 2" descr="http://tenfemt.ru/uploads/images/b/u/l/bulat_okudzhava_nam_nuzhna_odna_pobed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974" y="2276872"/>
            <a:ext cx="5524227" cy="3682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98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67744" y="188640"/>
            <a:ext cx="61926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040E0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Б. Ш. Окуджава. </a:t>
            </a:r>
          </a:p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040E0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«Полночный троллейбус»</a:t>
            </a:r>
            <a:endParaRPr lang="ru-RU" sz="1800" dirty="0">
              <a:solidFill>
                <a:srgbClr val="040E08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Булат Окуджава Последний троллейбус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51720" y="1124744"/>
            <a:ext cx="6984776" cy="523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93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приложение №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rot="176974">
            <a:off x="478937" y="848106"/>
            <a:ext cx="454557" cy="45455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67744" y="188640"/>
            <a:ext cx="61926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040E0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Б. Ш. Окуджава </a:t>
            </a:r>
            <a:r>
              <a:rPr lang="ru-RU" b="1" dirty="0" smtClean="0">
                <a:solidFill>
                  <a:srgbClr val="040E08"/>
                </a:solidFill>
              </a:rPr>
              <a:t>«</a:t>
            </a:r>
            <a:r>
              <a:rPr lang="ru-RU" b="1" dirty="0">
                <a:solidFill>
                  <a:srgbClr val="040E08"/>
                </a:solidFill>
              </a:rPr>
              <a:t>Живописцы</a:t>
            </a:r>
            <a:r>
              <a:rPr lang="ru-RU" b="1" dirty="0" smtClean="0">
                <a:solidFill>
                  <a:srgbClr val="040E08"/>
                </a:solidFill>
              </a:rPr>
              <a:t>».</a:t>
            </a:r>
            <a:endParaRPr lang="ru-RU" sz="1800" dirty="0">
              <a:solidFill>
                <a:srgbClr val="040E08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519063"/>
            <a:ext cx="61926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040E0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Анализ стихотворения</a:t>
            </a:r>
            <a:endParaRPr lang="ru-RU" sz="1800" dirty="0">
              <a:solidFill>
                <a:srgbClr val="040E08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88840" y="980728"/>
            <a:ext cx="66064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Ю. Васильеву</a:t>
            </a:r>
            <a:b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Живописцы, окуните ваши кисти 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суету дворов арбатских и в зарю, 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были ваши кисти словно листья. 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Словно листья, 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словно листья к ноябрю. 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Окуните ваши кисти в голубое, 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традиции забытой городской, 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нарисуйте и прилежно и с любовью, 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 любовью мы проходим по Тверской. 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Мостовая пусть качнется, как очнется! 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 начнется, что еще не началось! 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рисуйте, вы рисуйте,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вам зачтется...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гадать нам: 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удалось — не удалось? 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Вы, как судьи, нарисуйте наши судьбы, 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 лето, нашу зиму и весну... 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Ничего, что мы — чужие.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рисуйте!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потом, что непонятно, объясню.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54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5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228600"/>
            <a:ext cx="6019800" cy="715963"/>
          </a:xfrm>
        </p:spPr>
        <p:txBody>
          <a:bodyPr/>
          <a:lstStyle/>
          <a:p>
            <a:r>
              <a:rPr lang="ru-RU" sz="2800" dirty="0" smtClean="0">
                <a:solidFill>
                  <a:srgbClr val="040E08"/>
                </a:solidFill>
              </a:rPr>
              <a:t>Домашнее задание</a:t>
            </a:r>
            <a:endParaRPr lang="ru-RU" sz="2800" dirty="0">
              <a:solidFill>
                <a:srgbClr val="040E08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944563"/>
            <a:ext cx="8172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Первый уровень</a:t>
            </a:r>
            <a:r>
              <a:rPr lang="ru-RU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выучить и подготовить к выразительному чтению наизусть одно произведение </a:t>
            </a:r>
          </a:p>
          <a:p>
            <a:pPr marL="457200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Б. Окуджавы.</a:t>
            </a:r>
          </a:p>
          <a:p>
            <a:pPr marL="457200">
              <a:spcAft>
                <a:spcPts val="0"/>
              </a:spcAft>
            </a:pPr>
            <a:endParaRPr lang="ru-RU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Второй уровень</a:t>
            </a:r>
            <a:r>
              <a:rPr lang="ru-RU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Прочитать книгу Якова</a:t>
            </a:r>
            <a:r>
              <a:rPr lang="ru-RU" kern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Гройсмана</a:t>
            </a:r>
            <a:r>
              <a:rPr lang="ru-RU" kern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Галины Корниловой «Встречи в зале ожидания. Воспоминания О Булате» (Бесплатная Электронная библиотека </a:t>
            </a:r>
            <a:r>
              <a:rPr lang="en-US" dirty="0" smtClean="0">
                <a:solidFill>
                  <a:srgbClr val="002060"/>
                </a:solidFill>
              </a:rPr>
              <a:t>WWW.KNIGA.SELUK.RU </a:t>
            </a:r>
            <a:r>
              <a:rPr lang="ru-RU" kern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 Подготовить сообщение. </a:t>
            </a:r>
          </a:p>
          <a:p>
            <a:pPr marL="457200">
              <a:spcAft>
                <a:spcPts val="0"/>
              </a:spcAft>
            </a:pPr>
            <a:endParaRPr lang="ru-RU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ru-RU" b="1" kern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Опережающее задание</a:t>
            </a:r>
            <a:r>
              <a:rPr lang="ru-RU" kern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Подготовить выступление по теме «Жизнь и творчество А.</a:t>
            </a: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В. Вампилова» (время выступления 5 минут). </a:t>
            </a:r>
          </a:p>
          <a:p>
            <a:pPr marL="457200">
              <a:spcAft>
                <a:spcPts val="0"/>
              </a:spcAft>
            </a:pPr>
            <a:endParaRPr lang="ru-RU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Всем прочитать пьесу «Старший сын». </a:t>
            </a:r>
            <a:endParaRPr lang="ru-RU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96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-24">
  <a:themeElements>
    <a:clrScheme name="powerpoint-template-24 6">
      <a:dk1>
        <a:srgbClr val="4D4D4D"/>
      </a:dk1>
      <a:lt1>
        <a:srgbClr val="FFFFFF"/>
      </a:lt1>
      <a:dk2>
        <a:srgbClr val="4D4D4D"/>
      </a:dk2>
      <a:lt2>
        <a:srgbClr val="C75F06"/>
      </a:lt2>
      <a:accent1>
        <a:srgbClr val="E07D06"/>
      </a:accent1>
      <a:accent2>
        <a:srgbClr val="F2A016"/>
      </a:accent2>
      <a:accent3>
        <a:srgbClr val="FFFFFF"/>
      </a:accent3>
      <a:accent4>
        <a:srgbClr val="404040"/>
      </a:accent4>
      <a:accent5>
        <a:srgbClr val="EDBFAA"/>
      </a:accent5>
      <a:accent6>
        <a:srgbClr val="DB9113"/>
      </a:accent6>
      <a:hlink>
        <a:srgbClr val="F7C91C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C75F06"/>
        </a:lt2>
        <a:accent1>
          <a:srgbClr val="E07D06"/>
        </a:accent1>
        <a:accent2>
          <a:srgbClr val="F2A016"/>
        </a:accent2>
        <a:accent3>
          <a:srgbClr val="FFFFFF"/>
        </a:accent3>
        <a:accent4>
          <a:srgbClr val="404040"/>
        </a:accent4>
        <a:accent5>
          <a:srgbClr val="EDBFAA"/>
        </a:accent5>
        <a:accent6>
          <a:srgbClr val="DB9113"/>
        </a:accent6>
        <a:hlink>
          <a:srgbClr val="F7C9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B33617"/>
        </a:lt2>
        <a:accent1>
          <a:srgbClr val="DC6900"/>
        </a:accent1>
        <a:accent2>
          <a:srgbClr val="ED9500"/>
        </a:accent2>
        <a:accent3>
          <a:srgbClr val="FFFFFF"/>
        </a:accent3>
        <a:accent4>
          <a:srgbClr val="404040"/>
        </a:accent4>
        <a:accent5>
          <a:srgbClr val="EBB9AA"/>
        </a:accent5>
        <a:accent6>
          <a:srgbClr val="D78700"/>
        </a:accent6>
        <a:hlink>
          <a:srgbClr val="F8BE1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965300"/>
        </a:lt2>
        <a:accent1>
          <a:srgbClr val="AC6000"/>
        </a:accent1>
        <a:accent2>
          <a:srgbClr val="C96409"/>
        </a:accent2>
        <a:accent3>
          <a:srgbClr val="FFFFFF"/>
        </a:accent3>
        <a:accent4>
          <a:srgbClr val="404040"/>
        </a:accent4>
        <a:accent5>
          <a:srgbClr val="D2B6AA"/>
        </a:accent5>
        <a:accent6>
          <a:srgbClr val="B65A07"/>
        </a:accent6>
        <a:hlink>
          <a:srgbClr val="C679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A56F03"/>
        </a:lt2>
        <a:accent1>
          <a:srgbClr val="D29100"/>
        </a:accent1>
        <a:accent2>
          <a:srgbClr val="DAA507"/>
        </a:accent2>
        <a:accent3>
          <a:srgbClr val="FFFFFF"/>
        </a:accent3>
        <a:accent4>
          <a:srgbClr val="404040"/>
        </a:accent4>
        <a:accent5>
          <a:srgbClr val="E5C7AA"/>
        </a:accent5>
        <a:accent6>
          <a:srgbClr val="C59506"/>
        </a:accent6>
        <a:hlink>
          <a:srgbClr val="1C1B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F26E20"/>
        </a:lt2>
        <a:accent1>
          <a:srgbClr val="F39519"/>
        </a:accent1>
        <a:accent2>
          <a:srgbClr val="F3B314"/>
        </a:accent2>
        <a:accent3>
          <a:srgbClr val="FFFFFF"/>
        </a:accent3>
        <a:accent4>
          <a:srgbClr val="404040"/>
        </a:accent4>
        <a:accent5>
          <a:srgbClr val="F8C8AB"/>
        </a:accent5>
        <a:accent6>
          <a:srgbClr val="DCA211"/>
        </a:accent6>
        <a:hlink>
          <a:srgbClr val="0060A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000000"/>
        </a:dk1>
        <a:lt1>
          <a:srgbClr val="FFFFFF"/>
        </a:lt1>
        <a:dk2>
          <a:srgbClr val="4D4D4D"/>
        </a:dk2>
        <a:lt2>
          <a:srgbClr val="F26E20"/>
        </a:lt2>
        <a:accent1>
          <a:srgbClr val="F39519"/>
        </a:accent1>
        <a:accent2>
          <a:srgbClr val="F3B314"/>
        </a:accent2>
        <a:accent3>
          <a:srgbClr val="FFFFFF"/>
        </a:accent3>
        <a:accent4>
          <a:srgbClr val="000000"/>
        </a:accent4>
        <a:accent5>
          <a:srgbClr val="F8C8AB"/>
        </a:accent5>
        <a:accent6>
          <a:srgbClr val="DCA211"/>
        </a:accent6>
        <a:hlink>
          <a:srgbClr val="0060A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Gitara</Template>
  <TotalTime>35</TotalTime>
  <Words>143</Words>
  <Application>Microsoft Office PowerPoint</Application>
  <PresentationFormat>Экран (4:3)</PresentationFormat>
  <Paragraphs>27</Paragraphs>
  <Slides>7</Slides>
  <Notes>6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Microsoft Sans Serif</vt:lpstr>
      <vt:lpstr>Verdana</vt:lpstr>
      <vt:lpstr>굴림</vt:lpstr>
      <vt:lpstr>powerpoint-template-24</vt:lpstr>
      <vt:lpstr>Була́т Ша́лвович Окуджа́ва</vt:lpstr>
      <vt:lpstr>Презентация PowerPoint</vt:lpstr>
      <vt:lpstr>Була́т Ша́лвович Окуджа́ва</vt:lpstr>
      <vt:lpstr>Презентация PowerPoint</vt:lpstr>
      <vt:lpstr>Презентация PowerPoint</vt:lpstr>
      <vt:lpstr>Презентация PowerPoint</vt:lpstr>
      <vt:lpstr>Домашнее задание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subject>Гитара</dc:subject>
  <dc:creator>Бочкаревы</dc:creator>
  <dc:description>Оптимизация - http://propowerpoint.ru - Бесплатные шаблоны для презентаций. Полезные советы и уроки  PowerPoint .</dc:description>
  <cp:lastModifiedBy>Бочкаревы</cp:lastModifiedBy>
  <cp:revision>8</cp:revision>
  <dcterms:created xsi:type="dcterms:W3CDTF">2017-01-26T18:16:34Z</dcterms:created>
  <dcterms:modified xsi:type="dcterms:W3CDTF">2017-01-26T18:52:05Z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00080022040000000000010243100207f8000400038000</vt:lpwstr>
  </property>
</Properties>
</file>